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6"/>
  </p:notesMasterIdLst>
  <p:sldIdLst>
    <p:sldId id="332" r:id="rId2"/>
    <p:sldId id="551" r:id="rId3"/>
    <p:sldId id="486" r:id="rId4"/>
    <p:sldId id="567" r:id="rId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e, Lori Murphy" initials="LLM" lastIdx="2" clrIdx="0">
    <p:extLst>
      <p:ext uri="{19B8F6BF-5375-455C-9EA6-DF929625EA0E}">
        <p15:presenceInfo xmlns:p15="http://schemas.microsoft.com/office/powerpoint/2012/main" userId="S-1-5-21-2334708599-797951507-2374618577-64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FF3"/>
    <a:srgbClr val="D4E1E8"/>
    <a:srgbClr val="AAAAFF"/>
    <a:srgbClr val="C2E085"/>
    <a:srgbClr val="33CCFF"/>
    <a:srgbClr val="FFFFFF"/>
    <a:srgbClr val="99CC33"/>
    <a:srgbClr val="FF3366"/>
    <a:srgbClr val="D9DBDC"/>
    <a:srgbClr val="043D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79870" autoAdjust="0"/>
  </p:normalViewPr>
  <p:slideViewPr>
    <p:cSldViewPr snapToGrid="0">
      <p:cViewPr varScale="1">
        <p:scale>
          <a:sx n="27" d="100"/>
          <a:sy n="27" d="100"/>
        </p:scale>
        <p:origin x="67" y="39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688"/>
    </p:cViewPr>
  </p:sorterViewPr>
  <p:notesViewPr>
    <p:cSldViewPr snapToGrid="0">
      <p:cViewPr varScale="1">
        <p:scale>
          <a:sx n="56" d="100"/>
          <a:sy n="56" d="100"/>
        </p:scale>
        <p:origin x="2396"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A64325D-3DB1-4D15-80FE-212FE3AAE5A4}" type="datetimeFigureOut">
              <a:rPr lang="en-US" smtClean="0"/>
              <a:t>5/29/2026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3B94A34-6F67-4565-8275-49329950E72F}" type="slidenum">
              <a:rPr lang="en-US" smtClean="0"/>
              <a:t>‹#›</a:t>
            </a:fld>
            <a:endParaRPr lang="en-US"/>
          </a:p>
        </p:txBody>
      </p:sp>
    </p:spTree>
    <p:extLst>
      <p:ext uri="{BB962C8B-B14F-4D97-AF65-F5344CB8AC3E}">
        <p14:creationId xmlns:p14="http://schemas.microsoft.com/office/powerpoint/2010/main" val="2749920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fontAlgn="base">
              <a:spcBef>
                <a:spcPct val="0"/>
              </a:spcBef>
              <a:spcAft>
                <a:spcPct val="0"/>
              </a:spcAft>
              <a:defRPr/>
            </a:pPr>
            <a:fld id="{A37844E3-1BE9-4D82-896C-E225626C880C}" type="slidenum">
              <a:rPr lang="en-US">
                <a:solidFill>
                  <a:prstClr val="black"/>
                </a:solidFill>
                <a:latin typeface="Arial" charset="0"/>
              </a:rPr>
              <a:pPr defTabSz="931774" fontAlgn="base">
                <a:spcBef>
                  <a:spcPct val="0"/>
                </a:spcBef>
                <a:spcAft>
                  <a:spcPct val="0"/>
                </a:spcAft>
                <a:defRPr/>
              </a:pPr>
              <a:t>1</a:t>
            </a:fld>
            <a:endParaRPr lang="en-US">
              <a:solidFill>
                <a:prstClr val="black"/>
              </a:solidFill>
              <a:latin typeface="Arial" charset="0"/>
            </a:endParaRPr>
          </a:p>
        </p:txBody>
      </p:sp>
    </p:spTree>
    <p:extLst>
      <p:ext uri="{BB962C8B-B14F-4D97-AF65-F5344CB8AC3E}">
        <p14:creationId xmlns:p14="http://schemas.microsoft.com/office/powerpoint/2010/main" val="1814063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latin typeface="Arial" charset="0"/>
              </a:rPr>
              <a:t>Molly Mooney</a:t>
            </a:r>
          </a:p>
          <a:p>
            <a:pPr eaLnBrk="1" hangingPunct="1">
              <a:spcBef>
                <a:spcPct val="0"/>
              </a:spcBef>
            </a:pPr>
            <a:r>
              <a:rPr lang="en-US" altLang="en-US" dirty="0">
                <a:latin typeface="Arial" charset="0"/>
              </a:rPr>
              <a:t>Jan. 27, 2026</a:t>
            </a:r>
          </a:p>
          <a:p>
            <a:endParaRPr lang="en-US" dirty="0"/>
          </a:p>
        </p:txBody>
      </p:sp>
      <p:sp>
        <p:nvSpPr>
          <p:cNvPr id="4" name="Slide Number Placeholder 3"/>
          <p:cNvSpPr>
            <a:spLocks noGrp="1"/>
          </p:cNvSpPr>
          <p:nvPr>
            <p:ph type="sldNum" sz="quarter" idx="5"/>
          </p:nvPr>
        </p:nvSpPr>
        <p:spPr/>
        <p:txBody>
          <a:bodyPr/>
          <a:lstStyle/>
          <a:p>
            <a:fld id="{19D6836F-ACB4-4F3C-9858-9A47B31908BA}" type="slidenum">
              <a:rPr lang="en-US" smtClean="0"/>
              <a:t>2</a:t>
            </a:fld>
            <a:endParaRPr lang="en-US"/>
          </a:p>
        </p:txBody>
      </p:sp>
    </p:spTree>
    <p:extLst>
      <p:ext uri="{BB962C8B-B14F-4D97-AF65-F5344CB8AC3E}">
        <p14:creationId xmlns:p14="http://schemas.microsoft.com/office/powerpoint/2010/main" val="3614035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Key Points for Brochure - Leveraging Planning Opportunities</a:t>
            </a:r>
          </a:p>
          <a:p>
            <a:r>
              <a:rPr lang="en-US" sz="1200" i="1" kern="1200" dirty="0">
                <a:solidFill>
                  <a:schemeClr val="tx1"/>
                </a:solidFill>
                <a:effectLst/>
                <a:latin typeface="+mn-lt"/>
                <a:ea typeface="+mn-ea"/>
                <a:cs typeface="+mn-cs"/>
              </a:rPr>
              <a:t>Overview</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PJM RTEP not summation of projects arising out of independent, </a:t>
            </a:r>
            <a:r>
              <a:rPr lang="en-US" sz="1200" kern="1200" dirty="0" err="1">
                <a:solidFill>
                  <a:schemeClr val="tx1"/>
                </a:solidFill>
                <a:effectLst/>
                <a:latin typeface="+mn-lt"/>
                <a:ea typeface="+mn-ea"/>
                <a:cs typeface="+mn-cs"/>
              </a:rPr>
              <a:t>siloed</a:t>
            </a:r>
            <a:r>
              <a:rPr lang="en-US" sz="1200" kern="1200" dirty="0">
                <a:solidFill>
                  <a:schemeClr val="tx1"/>
                </a:solidFill>
                <a:effectLst/>
                <a:latin typeface="+mn-lt"/>
                <a:ea typeface="+mn-ea"/>
                <a:cs typeface="+mn-cs"/>
              </a:rPr>
              <a:t> analyses. To the contrary.</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Comprehensive, holistic RTEP Process:</a:t>
            </a:r>
          </a:p>
          <a:p>
            <a:pPr lvl="0"/>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1 Overlapping and interacting analytical processes.</a:t>
            </a:r>
          </a:p>
          <a:p>
            <a:pPr marL="228600" lvl="0" indent="-228600">
              <a:buFont typeface="+mj-lt"/>
              <a:buAutoNum type="arabicPeriod"/>
            </a:pPr>
            <a:r>
              <a:rPr lang="en-US" sz="1200" kern="1200" dirty="0">
                <a:solidFill>
                  <a:schemeClr val="tx1"/>
                </a:solidFill>
                <a:effectLst/>
                <a:latin typeface="+mn-lt"/>
                <a:ea typeface="+mn-ea"/>
                <a:cs typeface="+mn-cs"/>
              </a:rPr>
              <a:t>2 Leveraging economy and efficiency through integrated, iterative analysis</a:t>
            </a:r>
          </a:p>
          <a:p>
            <a:pPr marL="228600" lvl="0" indent="-228600">
              <a:buFont typeface="+mj-lt"/>
              <a:buAutoNum type="arabicPeriod"/>
            </a:pPr>
            <a:r>
              <a:rPr lang="en-US" sz="1200" kern="1200" dirty="0">
                <a:solidFill>
                  <a:schemeClr val="tx1"/>
                </a:solidFill>
                <a:effectLst/>
                <a:latin typeface="+mn-lt"/>
                <a:ea typeface="+mn-ea"/>
                <a:cs typeface="+mn-cs"/>
              </a:rPr>
              <a:t>3 Confluence of processes that yield one plan in the end.</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PJM holistically leverages opportunities to develop more efficient solutions to RTEP baseline needs that can also solve needs driven by the following system needs:</a:t>
            </a:r>
          </a:p>
          <a:p>
            <a:pPr lvl="0"/>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Market efficiency</a:t>
            </a:r>
          </a:p>
          <a:p>
            <a:pPr marL="228600" lvl="0" indent="-228600">
              <a:buFont typeface="+mj-lt"/>
              <a:buAutoNum type="arabicPeriod"/>
            </a:pPr>
            <a:r>
              <a:rPr lang="en-US" sz="1200" kern="1200" dirty="0">
                <a:solidFill>
                  <a:schemeClr val="tx1"/>
                </a:solidFill>
                <a:effectLst/>
                <a:latin typeface="+mn-lt"/>
                <a:ea typeface="+mn-ea"/>
                <a:cs typeface="+mn-cs"/>
              </a:rPr>
              <a:t>Generation Deactivation</a:t>
            </a:r>
          </a:p>
          <a:p>
            <a:pPr marL="228600" lvl="0" indent="-228600">
              <a:buFont typeface="+mj-lt"/>
              <a:buAutoNum type="arabicPeriod"/>
            </a:pPr>
            <a:r>
              <a:rPr lang="en-US" sz="1200" kern="1200" dirty="0">
                <a:solidFill>
                  <a:schemeClr val="tx1"/>
                </a:solidFill>
                <a:effectLst/>
                <a:latin typeface="+mn-lt"/>
                <a:ea typeface="+mn-ea"/>
                <a:cs typeface="+mn-cs"/>
              </a:rPr>
              <a:t>Aging infrastructure</a:t>
            </a:r>
          </a:p>
          <a:p>
            <a:pPr marL="228600" lvl="0" indent="-228600">
              <a:buFont typeface="+mj-lt"/>
              <a:buAutoNum type="arabicPeriod"/>
            </a:pPr>
            <a:r>
              <a:rPr lang="en-US" sz="1200" kern="1200" dirty="0">
                <a:solidFill>
                  <a:schemeClr val="tx1"/>
                </a:solidFill>
                <a:effectLst/>
                <a:latin typeface="+mn-lt"/>
                <a:ea typeface="+mn-ea"/>
                <a:cs typeface="+mn-cs"/>
              </a:rPr>
              <a:t>New Service Requests</a:t>
            </a:r>
          </a:p>
          <a:p>
            <a:pPr marL="628650" lvl="1" indent="-171450">
              <a:buFontTx/>
              <a:buChar char="-"/>
            </a:pPr>
            <a:r>
              <a:rPr lang="en-US" sz="1200" kern="1200" dirty="0">
                <a:solidFill>
                  <a:schemeClr val="tx1"/>
                </a:solidFill>
                <a:effectLst/>
                <a:latin typeface="+mn-lt"/>
                <a:ea typeface="+mn-ea"/>
                <a:cs typeface="+mn-cs"/>
              </a:rPr>
              <a:t>Generation Interconnection</a:t>
            </a:r>
          </a:p>
          <a:p>
            <a:pPr marL="628650" lvl="1" indent="-171450">
              <a:buFontTx/>
              <a:buChar char="-"/>
            </a:pPr>
            <a:r>
              <a:rPr lang="en-US" sz="1200" kern="1200" dirty="0">
                <a:solidFill>
                  <a:schemeClr val="tx1"/>
                </a:solidFill>
                <a:effectLst/>
                <a:latin typeface="+mn-lt"/>
                <a:ea typeface="+mn-ea"/>
                <a:cs typeface="+mn-cs"/>
              </a:rPr>
              <a:t>Merchant Transmission Interconnection</a:t>
            </a:r>
          </a:p>
          <a:p>
            <a:pPr marL="628650" lvl="1" indent="-171450">
              <a:buFontTx/>
              <a:buChar char="-"/>
            </a:pPr>
            <a:r>
              <a:rPr lang="en-US" sz="1200" kern="1200" dirty="0">
                <a:solidFill>
                  <a:schemeClr val="tx1"/>
                </a:solidFill>
                <a:effectLst/>
                <a:latin typeface="+mn-lt"/>
                <a:ea typeface="+mn-ea"/>
                <a:cs typeface="+mn-cs"/>
              </a:rPr>
              <a:t>Long-term Firm Transmission Service</a:t>
            </a:r>
          </a:p>
          <a:p>
            <a:pPr marL="228600" lvl="0" indent="-228600">
              <a:buFont typeface="+mj-lt"/>
              <a:buAutoNum type="arabicPeriod"/>
            </a:pPr>
            <a:r>
              <a:rPr lang="en-US" sz="1200" kern="1200" dirty="0">
                <a:solidFill>
                  <a:schemeClr val="tx1"/>
                </a:solidFill>
                <a:effectLst/>
                <a:latin typeface="+mn-lt"/>
                <a:ea typeface="+mn-ea"/>
                <a:cs typeface="+mn-cs"/>
              </a:rPr>
              <a:t>Transmission Owner M-3 Supplemental Need</a:t>
            </a:r>
          </a:p>
          <a:p>
            <a:pPr marL="228600" lvl="0" indent="-228600">
              <a:buFont typeface="+mj-lt"/>
              <a:buAutoNum type="arabicPeriod"/>
            </a:pPr>
            <a:r>
              <a:rPr lang="en-US" sz="1200" kern="1200" dirty="0">
                <a:solidFill>
                  <a:schemeClr val="tx1"/>
                </a:solidFill>
                <a:effectLst/>
                <a:latin typeface="+mn-lt"/>
                <a:ea typeface="+mn-ea"/>
                <a:cs typeface="+mn-cs"/>
              </a:rPr>
              <a:t>Public Policy / State Agreement Approach</a:t>
            </a:r>
          </a:p>
          <a:p>
            <a:pPr marL="228600" lvl="0" indent="-228600">
              <a:buFont typeface="+mj-lt"/>
              <a:buAutoNum type="arabicPeriod"/>
            </a:pPr>
            <a:r>
              <a:rPr lang="en-US" sz="1200" kern="1200" dirty="0">
                <a:solidFill>
                  <a:schemeClr val="tx1"/>
                </a:solidFill>
                <a:effectLst/>
                <a:latin typeface="+mn-lt"/>
                <a:ea typeface="+mn-ea"/>
                <a:cs typeface="+mn-cs"/>
              </a:rPr>
              <a:t>Long-term scenario analysis</a:t>
            </a: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How does PJM leverage opportunities for greater efficiency and economy in developing one holistic plan?</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Baseline and Market efficiency Project Opportunities: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Determine which reliability-driven transmission projects, if any, provide an economic market efficiency benefit if accelerated or modified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Identify reliability-driven transmission projects already included in the RTEP that could be designed in a more robust manner in order to relieve one or more economic constraints or provide additional economic benefits.</a:t>
            </a:r>
          </a:p>
          <a:p>
            <a:pPr lvl="0"/>
            <a:r>
              <a:rPr lang="en-US" sz="1200" b="1" kern="1200" dirty="0">
                <a:solidFill>
                  <a:schemeClr val="tx1"/>
                </a:solidFill>
                <a:effectLst/>
                <a:latin typeface="+mn-lt"/>
                <a:ea typeface="+mn-ea"/>
                <a:cs typeface="+mn-cs"/>
              </a:rPr>
              <a:t>Baseline Enhancements and New Service (</a:t>
            </a:r>
            <a:r>
              <a:rPr lang="en-US" sz="1200" b="1" kern="1200" dirty="0" err="1">
                <a:solidFill>
                  <a:schemeClr val="tx1"/>
                </a:solidFill>
                <a:effectLst/>
                <a:latin typeface="+mn-lt"/>
                <a:ea typeface="+mn-ea"/>
                <a:cs typeface="+mn-cs"/>
              </a:rPr>
              <a:t>e.g</a:t>
            </a:r>
            <a:r>
              <a:rPr lang="en-US" sz="1200" b="1" kern="1200" dirty="0">
                <a:solidFill>
                  <a:schemeClr val="tx1"/>
                </a:solidFill>
                <a:effectLst/>
                <a:latin typeface="+mn-lt"/>
                <a:ea typeface="+mn-ea"/>
                <a:cs typeface="+mn-cs"/>
              </a:rPr>
              <a:t>, Generation Interconnection) Project Opportunities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Identifies instances where increasing capability of an existing RTEP project obviate the need for a separate network upgrade driven by a generator interconnection request.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Customer pays only for incremental portion of the project.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Permits PJM to plan grid enhancements that benefit both load and interconnection customers.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Provides a New Services Customer with a complete system model by which to make informed business decisions based on new system capabilities using the most recent Board-approved RTEP grid enhancements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Interconnection customers are able to take advantage of remaining system capability (i.e., “headroom”) available on the transmission system before the need for customer-funded network upgrades are identified.   </a:t>
            </a:r>
          </a:p>
          <a:p>
            <a:pPr lvl="0"/>
            <a:r>
              <a:rPr lang="en-US" sz="1200" b="1" kern="1200" dirty="0">
                <a:solidFill>
                  <a:schemeClr val="tx1"/>
                </a:solidFill>
                <a:effectLst/>
                <a:latin typeface="+mn-lt"/>
                <a:ea typeface="+mn-ea"/>
                <a:cs typeface="+mn-cs"/>
              </a:rPr>
              <a:t>Baseline, Supplemental, and Customer-Funded Project Opportunities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During course of reviewing any prospective transmission projects, PJM works with stakeholders to identify instances where any or all elements of a given project interact electrically with those of any other:</a:t>
            </a:r>
          </a:p>
          <a:p>
            <a:pPr marL="685800" lvl="1" indent="-228600">
              <a:buFont typeface="+mj-lt"/>
              <a:buAutoNum type="arabicPeriod"/>
            </a:pPr>
            <a:r>
              <a:rPr lang="en-US" sz="1200" kern="1200" dirty="0">
                <a:solidFill>
                  <a:schemeClr val="tx1"/>
                </a:solidFill>
                <a:effectLst/>
                <a:latin typeface="+mn-lt"/>
                <a:ea typeface="+mn-ea"/>
                <a:cs typeface="+mn-cs"/>
              </a:rPr>
              <a:t>Between a Supplemental Project during the Attachment M-3 Process and an existing Baseline Project, </a:t>
            </a:r>
          </a:p>
          <a:p>
            <a:pPr marL="685800" lvl="1" indent="-228600">
              <a:buFont typeface="+mj-lt"/>
              <a:buAutoNum type="arabicPeriod"/>
            </a:pPr>
            <a:r>
              <a:rPr lang="en-US" sz="1200" kern="1200" dirty="0">
                <a:solidFill>
                  <a:schemeClr val="tx1"/>
                </a:solidFill>
                <a:effectLst/>
                <a:latin typeface="+mn-lt"/>
                <a:ea typeface="+mn-ea"/>
                <a:cs typeface="+mn-cs"/>
              </a:rPr>
              <a:t>After a Supplemental Project is included in the Local but not yet included in the RTEP base case; and, </a:t>
            </a:r>
          </a:p>
          <a:p>
            <a:pPr marL="685800" lvl="1" indent="-228600">
              <a:buFont typeface="+mj-lt"/>
              <a:buAutoNum type="arabicPeriod"/>
            </a:pPr>
            <a:r>
              <a:rPr lang="en-US" sz="1200" kern="1200" dirty="0">
                <a:solidFill>
                  <a:schemeClr val="tx1"/>
                </a:solidFill>
                <a:effectLst/>
                <a:latin typeface="+mn-lt"/>
                <a:ea typeface="+mn-ea"/>
                <a:cs typeface="+mn-cs"/>
              </a:rPr>
              <a:t>After an RTEP project is included in the base case (in a prior RTEP cycle) and an identified Supplemental Project or Customer-Funded Upgrade interacts with the RTEP project.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Where an opportunity is identified project that would address a regional need, PJM, as regional planner, examines other violations identified as part of the baseline RTEP process in the electrical area and determines the more efficient or cost-effective enhancements and expansions to address overall need.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Opportunity to discuss the interaction with the relevant transmission owners and/or customer at the appropriate stakeholder forums: Transmission Expansion Advisory Committee (“TEAC”) or </a:t>
            </a:r>
            <a:r>
              <a:rPr lang="en-US" sz="1200" kern="1200" dirty="0" err="1">
                <a:solidFill>
                  <a:schemeClr val="tx1"/>
                </a:solidFill>
                <a:effectLst/>
                <a:latin typeface="+mn-lt"/>
                <a:ea typeface="+mn-ea"/>
                <a:cs typeface="+mn-cs"/>
              </a:rPr>
              <a:t>Subregional</a:t>
            </a:r>
            <a:r>
              <a:rPr lang="en-US" sz="1200" kern="1200" dirty="0">
                <a:solidFill>
                  <a:schemeClr val="tx1"/>
                </a:solidFill>
                <a:effectLst/>
                <a:latin typeface="+mn-lt"/>
                <a:ea typeface="+mn-ea"/>
                <a:cs typeface="+mn-cs"/>
              </a:rPr>
              <a:t> RTEP Committee.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a Supplemental need identified in the Attachment M-3 Process interact with an existing, known reliability </a:t>
            </a:r>
            <a:r>
              <a:rPr lang="en-US" sz="1200" kern="1200" dirty="0" err="1">
                <a:solidFill>
                  <a:schemeClr val="tx1"/>
                </a:solidFill>
                <a:effectLst/>
                <a:latin typeface="+mn-lt"/>
                <a:ea typeface="+mn-ea"/>
                <a:cs typeface="+mn-cs"/>
              </a:rPr>
              <a:t>critera</a:t>
            </a:r>
            <a:r>
              <a:rPr lang="en-US" sz="1200" kern="1200" dirty="0">
                <a:solidFill>
                  <a:schemeClr val="tx1"/>
                </a:solidFill>
                <a:effectLst/>
                <a:latin typeface="+mn-lt"/>
                <a:ea typeface="+mn-ea"/>
                <a:cs typeface="+mn-cs"/>
              </a:rPr>
              <a:t> violation, system condition, economic constraint, or public policy requirement already publicly posted on PJM’s web site, PJM will provide notice of the potential interaction by posting the newly available information to the PJM website and provide notification to stakeholders.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PJM may determine whether to lengthen an open proposal window in order to permit project proposers additional time to consider the availability of new or changed information. PJM can consider proposals, including proposals in its open proposal window that more efficiently and cost-effectively address both the identified baseline need(s) and any related needs identified in the Attachment M-3 Process.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After PJM has had an opportunity for stakeholder review and comment, PJM determines the action to take depending on the point in the RTEP process in which the electrical interaction has been identified.</a:t>
            </a:r>
          </a:p>
          <a:p>
            <a:endParaRPr lang="en-US" dirty="0"/>
          </a:p>
        </p:txBody>
      </p:sp>
      <p:sp>
        <p:nvSpPr>
          <p:cNvPr id="4" name="Slide Number Placeholder 3"/>
          <p:cNvSpPr>
            <a:spLocks noGrp="1"/>
          </p:cNvSpPr>
          <p:nvPr>
            <p:ph type="sldNum" sz="quarter" idx="10"/>
          </p:nvPr>
        </p:nvSpPr>
        <p:spPr/>
        <p:txBody>
          <a:bodyPr/>
          <a:lstStyle/>
          <a:p>
            <a:fld id="{19D6836F-ACB4-4F3C-9858-9A47B31908BA}" type="slidenum">
              <a:rPr lang="en-US" smtClean="0"/>
              <a:t>3</a:t>
            </a:fld>
            <a:endParaRPr lang="en-US"/>
          </a:p>
        </p:txBody>
      </p:sp>
    </p:spTree>
    <p:extLst>
      <p:ext uri="{BB962C8B-B14F-4D97-AF65-F5344CB8AC3E}">
        <p14:creationId xmlns:p14="http://schemas.microsoft.com/office/powerpoint/2010/main" val="3586029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B94A34-6F67-4565-8275-49329950E72F}" type="slidenum">
              <a:rPr lang="en-US" smtClean="0"/>
              <a:t>4</a:t>
            </a:fld>
            <a:endParaRPr lang="en-US"/>
          </a:p>
        </p:txBody>
      </p:sp>
    </p:spTree>
    <p:extLst>
      <p:ext uri="{BB962C8B-B14F-4D97-AF65-F5344CB8AC3E}">
        <p14:creationId xmlns:p14="http://schemas.microsoft.com/office/powerpoint/2010/main" val="42183980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1587" y="6199466"/>
            <a:ext cx="12204258" cy="673777"/>
            <a:chOff x="-1588" y="3956228"/>
            <a:chExt cx="12201081" cy="673777"/>
          </a:xfrm>
        </p:grpSpPr>
        <p:sp>
          <p:nvSpPr>
            <p:cNvPr id="10" name="Rectangle 9"/>
            <p:cNvSpPr/>
            <p:nvPr/>
          </p:nvSpPr>
          <p:spPr>
            <a:xfrm>
              <a:off x="-1588" y="3957149"/>
              <a:ext cx="1572768" cy="100584"/>
            </a:xfrm>
            <a:prstGeom prst="rect">
              <a:avLst/>
            </a:prstGeom>
            <a:solidFill>
              <a:srgbClr val="6B83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p:nvSpPr>
          <p:spPr>
            <a:xfrm>
              <a:off x="1563258" y="3957453"/>
              <a:ext cx="411480" cy="10058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1957924" y="3957453"/>
              <a:ext cx="749808" cy="100584"/>
            </a:xfrm>
            <a:prstGeom prst="rect">
              <a:avLst/>
            </a:prstGeom>
            <a:solidFill>
              <a:srgbClr val="8DBC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p:nvSpPr>
          <p:spPr>
            <a:xfrm>
              <a:off x="2697890" y="3958061"/>
              <a:ext cx="594360" cy="100584"/>
            </a:xfrm>
            <a:prstGeom prst="rect">
              <a:avLst/>
            </a:prstGeom>
            <a:solidFill>
              <a:srgbClr val="6EC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p:cNvSpPr/>
            <p:nvPr/>
          </p:nvSpPr>
          <p:spPr>
            <a:xfrm>
              <a:off x="3284678" y="3958061"/>
              <a:ext cx="758952" cy="100584"/>
            </a:xfrm>
            <a:prstGeom prst="rect">
              <a:avLst/>
            </a:prstGeom>
            <a:solidFill>
              <a:srgbClr val="7981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4"/>
            <p:cNvSpPr/>
            <p:nvPr/>
          </p:nvSpPr>
          <p:spPr>
            <a:xfrm>
              <a:off x="4042030" y="3958061"/>
              <a:ext cx="1005840" cy="10058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p:cNvSpPr/>
            <p:nvPr/>
          </p:nvSpPr>
          <p:spPr>
            <a:xfrm>
              <a:off x="5045053" y="3959886"/>
              <a:ext cx="1554480" cy="1005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Rectangle 16"/>
            <p:cNvSpPr/>
            <p:nvPr/>
          </p:nvSpPr>
          <p:spPr>
            <a:xfrm>
              <a:off x="6598676" y="3958061"/>
              <a:ext cx="1554480" cy="100584"/>
            </a:xfrm>
            <a:prstGeom prst="rect">
              <a:avLst/>
            </a:prstGeom>
            <a:solidFill>
              <a:srgbClr val="8DBC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p:cNvSpPr/>
            <p:nvPr/>
          </p:nvSpPr>
          <p:spPr>
            <a:xfrm>
              <a:off x="8151996" y="3956228"/>
              <a:ext cx="731520" cy="1005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ectangle 18"/>
            <p:cNvSpPr/>
            <p:nvPr/>
          </p:nvSpPr>
          <p:spPr>
            <a:xfrm>
              <a:off x="8883516" y="3958061"/>
              <a:ext cx="1280160" cy="10058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p:cNvSpPr/>
            <p:nvPr/>
          </p:nvSpPr>
          <p:spPr>
            <a:xfrm>
              <a:off x="10160695" y="3956981"/>
              <a:ext cx="822960" cy="100584"/>
            </a:xfrm>
            <a:prstGeom prst="rect">
              <a:avLst/>
            </a:prstGeom>
            <a:solidFill>
              <a:srgbClr val="6EC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p:cNvSpPr/>
            <p:nvPr/>
          </p:nvSpPr>
          <p:spPr>
            <a:xfrm>
              <a:off x="10983655" y="3956981"/>
              <a:ext cx="274320" cy="10058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p:cNvSpPr/>
            <p:nvPr/>
          </p:nvSpPr>
          <p:spPr>
            <a:xfrm>
              <a:off x="11257661" y="3956981"/>
              <a:ext cx="941832" cy="100584"/>
            </a:xfrm>
            <a:prstGeom prst="rect">
              <a:avLst/>
            </a:prstGeom>
            <a:solidFill>
              <a:srgbClr val="3D8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Rectangle 22"/>
            <p:cNvSpPr/>
            <p:nvPr/>
          </p:nvSpPr>
          <p:spPr>
            <a:xfrm>
              <a:off x="-2" y="4053933"/>
              <a:ext cx="12198096" cy="576072"/>
            </a:xfrm>
            <a:prstGeom prst="rect">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24" name="Picture 23"/>
          <p:cNvPicPr>
            <a:picLocks noChangeAspect="1"/>
          </p:cNvPicPr>
          <p:nvPr/>
        </p:nvPicPr>
        <p:blipFill rotWithShape="1">
          <a:blip r:embed="rId2" cstate="print">
            <a:extLst>
              <a:ext uri="{28A0092B-C50C-407E-A947-70E740481C1C}">
                <a14:useLocalDpi xmlns:a14="http://schemas.microsoft.com/office/drawing/2010/main" val="0"/>
              </a:ext>
            </a:extLst>
          </a:blip>
          <a:srcRect l="8137" t="43698" r="3537" b="1"/>
          <a:stretch/>
        </p:blipFill>
        <p:spPr>
          <a:xfrm>
            <a:off x="-1587" y="0"/>
            <a:ext cx="12202961" cy="2256752"/>
          </a:xfrm>
          <a:prstGeom prst="rect">
            <a:avLst/>
          </a:prstGeom>
        </p:spPr>
      </p:pic>
      <p:sp>
        <p:nvSpPr>
          <p:cNvPr id="6" name="Text Box 7"/>
          <p:cNvSpPr txBox="1">
            <a:spLocks noChangeArrowheads="1"/>
          </p:cNvSpPr>
          <p:nvPr/>
        </p:nvSpPr>
        <p:spPr bwMode="auto">
          <a:xfrm>
            <a:off x="10761870" y="6381751"/>
            <a:ext cx="1023624" cy="292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3" tIns="60947" rIns="121893" bIns="60947">
            <a:spAutoFit/>
          </a:bodyPr>
          <a:lstStyle/>
          <a:p>
            <a:pPr algn="r"/>
            <a:r>
              <a:rPr lang="en-US" altLang="en-US" sz="1100" dirty="0">
                <a:solidFill>
                  <a:schemeClr val="bg1"/>
                </a:solidFill>
              </a:rPr>
              <a:t>PJM </a:t>
            </a:r>
            <a:r>
              <a:rPr lang="en-US" altLang="en-US" sz="1100" dirty="0">
                <a:solidFill>
                  <a:schemeClr val="bg1"/>
                </a:solidFill>
                <a:cs typeface="Arial" charset="0"/>
              </a:rPr>
              <a:t>© 2026</a:t>
            </a:r>
          </a:p>
        </p:txBody>
      </p:sp>
      <p:sp>
        <p:nvSpPr>
          <p:cNvPr id="14340" name="Rectangle 4"/>
          <p:cNvSpPr>
            <a:spLocks noGrp="1" noChangeArrowheads="1"/>
          </p:cNvSpPr>
          <p:nvPr>
            <p:ph type="ctrTitle"/>
          </p:nvPr>
        </p:nvSpPr>
        <p:spPr>
          <a:xfrm>
            <a:off x="914401" y="2130430"/>
            <a:ext cx="10363200" cy="1470025"/>
          </a:xfrm>
        </p:spPr>
        <p:txBody>
          <a:bodyPr/>
          <a:lstStyle>
            <a:lvl1pPr algn="ctr">
              <a:defRPr sz="3600"/>
            </a:lvl1pPr>
          </a:lstStyle>
          <a:p>
            <a:r>
              <a:rPr lang="en-US"/>
              <a:t>Click to edit Master title style</a:t>
            </a:r>
            <a:endParaRPr lang="en-US" dirty="0"/>
          </a:p>
        </p:txBody>
      </p:sp>
      <p:sp>
        <p:nvSpPr>
          <p:cNvPr id="14341" name="Rectangle 5"/>
          <p:cNvSpPr>
            <a:spLocks noGrp="1" noChangeArrowheads="1"/>
          </p:cNvSpPr>
          <p:nvPr>
            <p:ph type="subTitle" idx="1"/>
          </p:nvPr>
        </p:nvSpPr>
        <p:spPr>
          <a:xfrm>
            <a:off x="6908800" y="3810000"/>
            <a:ext cx="4368800" cy="1752600"/>
          </a:xfrm>
        </p:spPr>
        <p:txBody>
          <a:bodyPr/>
          <a:lstStyle>
            <a:lvl1pPr marL="0" indent="0">
              <a:buFontTx/>
              <a:buNone/>
              <a:defRPr sz="2000"/>
            </a:lvl1pPr>
          </a:lstStyle>
          <a:p>
            <a:r>
              <a:rPr lang="en-US"/>
              <a:t>Click to edit Master subtitle style</a:t>
            </a:r>
            <a:endParaRPr lang="en-US" dirty="0"/>
          </a:p>
        </p:txBody>
      </p:sp>
      <p:sp>
        <p:nvSpPr>
          <p:cNvPr id="26" name="Rectangle 25"/>
          <p:cNvSpPr/>
          <p:nvPr/>
        </p:nvSpPr>
        <p:spPr>
          <a:xfrm>
            <a:off x="506308" y="6395740"/>
            <a:ext cx="1563654" cy="261611"/>
          </a:xfrm>
          <a:prstGeom prst="rect">
            <a:avLst/>
          </a:prstGeom>
        </p:spPr>
        <p:txBody>
          <a:bodyPr wrap="none" lIns="91436" tIns="45719" rIns="91436" bIns="45719">
            <a:spAutoFit/>
          </a:bodyPr>
          <a:lstStyle/>
          <a:p>
            <a:pPr>
              <a:defRPr/>
            </a:pPr>
            <a:r>
              <a:rPr lang="en-US" sz="1100" dirty="0">
                <a:solidFill>
                  <a:schemeClr val="bg1"/>
                </a:solidFill>
              </a:rPr>
              <a:t>www.pjm.com | Public</a:t>
            </a:r>
          </a:p>
        </p:txBody>
      </p:sp>
    </p:spTree>
    <p:extLst>
      <p:ext uri="{BB962C8B-B14F-4D97-AF65-F5344CB8AC3E}">
        <p14:creationId xmlns:p14="http://schemas.microsoft.com/office/powerpoint/2010/main" val="3624169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sz="1900"/>
            </a:lvl5pPr>
            <a:lvl6pPr marL="3047339" indent="0">
              <a:buNone/>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2963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710940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143000"/>
            <a:ext cx="5384800" cy="4724400"/>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143000"/>
            <a:ext cx="5384800" cy="4724400"/>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12430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1"/>
            <a:ext cx="10972801" cy="6858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09600" y="1219200"/>
            <a:ext cx="5384800" cy="4800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quarter" idx="2"/>
          </p:nvPr>
        </p:nvSpPr>
        <p:spPr>
          <a:xfrm>
            <a:off x="6197600" y="1219200"/>
            <a:ext cx="5384800" cy="2438400"/>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5" name="Content Placeholder 4"/>
          <p:cNvSpPr>
            <a:spLocks noGrp="1"/>
          </p:cNvSpPr>
          <p:nvPr>
            <p:ph sz="quarter" idx="3"/>
          </p:nvPr>
        </p:nvSpPr>
        <p:spPr>
          <a:xfrm>
            <a:off x="6197600" y="3962400"/>
            <a:ext cx="5384800" cy="2057400"/>
          </a:xfrm>
        </p:spPr>
        <p:txBody>
          <a:body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9358387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p:cNvGrpSpPr/>
          <p:nvPr/>
        </p:nvGrpSpPr>
        <p:grpSpPr>
          <a:xfrm>
            <a:off x="-1587" y="6199466"/>
            <a:ext cx="12204258" cy="673777"/>
            <a:chOff x="-1588" y="3956228"/>
            <a:chExt cx="12201081" cy="673777"/>
          </a:xfrm>
        </p:grpSpPr>
        <p:sp>
          <p:nvSpPr>
            <p:cNvPr id="10" name="Rectangle 9"/>
            <p:cNvSpPr/>
            <p:nvPr/>
          </p:nvSpPr>
          <p:spPr>
            <a:xfrm>
              <a:off x="-1588" y="3957149"/>
              <a:ext cx="1572768" cy="100584"/>
            </a:xfrm>
            <a:prstGeom prst="rect">
              <a:avLst/>
            </a:prstGeom>
            <a:solidFill>
              <a:srgbClr val="6B83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p:nvSpPr>
          <p:spPr>
            <a:xfrm>
              <a:off x="1563258" y="3957453"/>
              <a:ext cx="411480" cy="10058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p:nvSpPr>
          <p:spPr>
            <a:xfrm>
              <a:off x="1957924" y="3957453"/>
              <a:ext cx="749808" cy="100584"/>
            </a:xfrm>
            <a:prstGeom prst="rect">
              <a:avLst/>
            </a:prstGeom>
            <a:solidFill>
              <a:srgbClr val="8DBC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p:cNvSpPr/>
            <p:nvPr/>
          </p:nvSpPr>
          <p:spPr>
            <a:xfrm>
              <a:off x="2697890" y="3958061"/>
              <a:ext cx="594360" cy="100584"/>
            </a:xfrm>
            <a:prstGeom prst="rect">
              <a:avLst/>
            </a:prstGeom>
            <a:solidFill>
              <a:srgbClr val="6EC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4"/>
            <p:cNvSpPr/>
            <p:nvPr/>
          </p:nvSpPr>
          <p:spPr>
            <a:xfrm>
              <a:off x="3284678" y="3958061"/>
              <a:ext cx="758952" cy="100584"/>
            </a:xfrm>
            <a:prstGeom prst="rect">
              <a:avLst/>
            </a:prstGeom>
            <a:solidFill>
              <a:srgbClr val="7981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p:cNvSpPr/>
            <p:nvPr/>
          </p:nvSpPr>
          <p:spPr>
            <a:xfrm>
              <a:off x="4042030" y="3958061"/>
              <a:ext cx="1005840" cy="10058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Rectangle 16"/>
            <p:cNvSpPr/>
            <p:nvPr/>
          </p:nvSpPr>
          <p:spPr>
            <a:xfrm>
              <a:off x="5045053" y="3959886"/>
              <a:ext cx="1554480" cy="1005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p:cNvSpPr/>
            <p:nvPr/>
          </p:nvSpPr>
          <p:spPr>
            <a:xfrm>
              <a:off x="6598676" y="3958061"/>
              <a:ext cx="1554480" cy="100584"/>
            </a:xfrm>
            <a:prstGeom prst="rect">
              <a:avLst/>
            </a:prstGeom>
            <a:solidFill>
              <a:srgbClr val="8DBC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ectangle 18"/>
            <p:cNvSpPr/>
            <p:nvPr/>
          </p:nvSpPr>
          <p:spPr>
            <a:xfrm>
              <a:off x="8151996" y="3956228"/>
              <a:ext cx="731520" cy="1005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p:cNvSpPr/>
            <p:nvPr/>
          </p:nvSpPr>
          <p:spPr>
            <a:xfrm>
              <a:off x="8883516" y="3958061"/>
              <a:ext cx="1280160" cy="10058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p:cNvSpPr/>
            <p:nvPr/>
          </p:nvSpPr>
          <p:spPr>
            <a:xfrm>
              <a:off x="10160695" y="3956981"/>
              <a:ext cx="822960" cy="100584"/>
            </a:xfrm>
            <a:prstGeom prst="rect">
              <a:avLst/>
            </a:prstGeom>
            <a:solidFill>
              <a:srgbClr val="6EC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p:cNvSpPr/>
            <p:nvPr/>
          </p:nvSpPr>
          <p:spPr>
            <a:xfrm>
              <a:off x="10983655" y="3956981"/>
              <a:ext cx="274320" cy="10058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p:cNvSpPr/>
            <p:nvPr/>
          </p:nvSpPr>
          <p:spPr>
            <a:xfrm>
              <a:off x="11257661" y="3956981"/>
              <a:ext cx="941832" cy="100584"/>
            </a:xfrm>
            <a:prstGeom prst="rect">
              <a:avLst/>
            </a:prstGeom>
            <a:solidFill>
              <a:srgbClr val="3D8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 name="Rectangle 23"/>
            <p:cNvSpPr/>
            <p:nvPr/>
          </p:nvSpPr>
          <p:spPr>
            <a:xfrm>
              <a:off x="-2" y="4053933"/>
              <a:ext cx="12198096" cy="576072"/>
            </a:xfrm>
            <a:prstGeom prst="rect">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25" name="Picture 24"/>
          <p:cNvPicPr>
            <a:picLocks noChangeAspect="1"/>
          </p:cNvPicPr>
          <p:nvPr/>
        </p:nvPicPr>
        <p:blipFill rotWithShape="1">
          <a:blip r:embed="rId7" cstate="print">
            <a:extLst>
              <a:ext uri="{28A0092B-C50C-407E-A947-70E740481C1C}">
                <a14:useLocalDpi xmlns:a14="http://schemas.microsoft.com/office/drawing/2010/main" val="0"/>
              </a:ext>
            </a:extLst>
          </a:blip>
          <a:srcRect l="8137" t="43698" r="3537" b="1"/>
          <a:stretch/>
        </p:blipFill>
        <p:spPr>
          <a:xfrm>
            <a:off x="-1587" y="0"/>
            <a:ext cx="12202961" cy="2256752"/>
          </a:xfrm>
          <a:prstGeom prst="rect">
            <a:avLst/>
          </a:prstGeom>
        </p:spPr>
      </p:pic>
      <p:sp>
        <p:nvSpPr>
          <p:cNvPr id="1028" name="Rectangle 2"/>
          <p:cNvSpPr>
            <a:spLocks noGrp="1" noChangeArrowheads="1"/>
          </p:cNvSpPr>
          <p:nvPr>
            <p:ph type="title"/>
          </p:nvPr>
        </p:nvSpPr>
        <p:spPr bwMode="auto">
          <a:xfrm>
            <a:off x="531950" y="152401"/>
            <a:ext cx="11204318"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93" tIns="60947" rIns="121893" bIns="60947" numCol="1" anchor="ctr" anchorCtr="0" compatLnSpc="1">
            <a:prstTxWarp prst="textNoShape">
              <a:avLst/>
            </a:prstTxWarp>
          </a:bodyPr>
          <a:lstStyle/>
          <a:p>
            <a:pPr lvl="0"/>
            <a:r>
              <a:rPr lang="en-US" altLang="en-US"/>
              <a:t>Click to edit Master title style</a:t>
            </a:r>
            <a:endParaRPr lang="en-US" altLang="en-US" dirty="0"/>
          </a:p>
        </p:txBody>
      </p:sp>
      <p:sp>
        <p:nvSpPr>
          <p:cNvPr id="1029" name="Rectangle 3"/>
          <p:cNvSpPr>
            <a:spLocks noGrp="1" noChangeArrowheads="1"/>
          </p:cNvSpPr>
          <p:nvPr>
            <p:ph type="body" idx="1"/>
          </p:nvPr>
        </p:nvSpPr>
        <p:spPr bwMode="auto">
          <a:xfrm>
            <a:off x="531950" y="1143002"/>
            <a:ext cx="11204318"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93" tIns="60947" rIns="121893" bIns="60947"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30" name="Text Box 9"/>
          <p:cNvSpPr txBox="1">
            <a:spLocks noChangeArrowheads="1"/>
          </p:cNvSpPr>
          <p:nvPr/>
        </p:nvSpPr>
        <p:spPr bwMode="auto">
          <a:xfrm>
            <a:off x="10761870" y="6381751"/>
            <a:ext cx="1023624" cy="292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3" tIns="60947" rIns="121893" bIns="60947">
            <a:spAutoFit/>
          </a:bodyPr>
          <a:lstStyle/>
          <a:p>
            <a:pPr algn="r"/>
            <a:r>
              <a:rPr lang="en-US" altLang="en-US" sz="1100" dirty="0">
                <a:solidFill>
                  <a:schemeClr val="bg1"/>
                </a:solidFill>
              </a:rPr>
              <a:t>PJM </a:t>
            </a:r>
            <a:r>
              <a:rPr lang="en-US" altLang="en-US" sz="1100" dirty="0">
                <a:solidFill>
                  <a:schemeClr val="bg1"/>
                </a:solidFill>
                <a:cs typeface="Arial" charset="0"/>
              </a:rPr>
              <a:t>© 2026</a:t>
            </a:r>
          </a:p>
        </p:txBody>
      </p:sp>
      <p:sp>
        <p:nvSpPr>
          <p:cNvPr id="1031" name="Text Box 10"/>
          <p:cNvSpPr txBox="1">
            <a:spLocks noChangeArrowheads="1"/>
          </p:cNvSpPr>
          <p:nvPr/>
        </p:nvSpPr>
        <p:spPr bwMode="auto">
          <a:xfrm>
            <a:off x="5892747" y="6381751"/>
            <a:ext cx="455670" cy="328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3" tIns="60947" rIns="121893" bIns="60947">
            <a:spAutoFit/>
          </a:bodyPr>
          <a:lstStyle/>
          <a:p>
            <a:fld id="{D0A9EF66-B759-4028-8EC0-388D1F2AD705}" type="slidenum">
              <a:rPr lang="en-US" altLang="en-US" sz="1300">
                <a:solidFill>
                  <a:schemeClr val="bg1"/>
                </a:solidFill>
              </a:rPr>
              <a:pPr/>
              <a:t>‹#›</a:t>
            </a:fld>
            <a:endParaRPr lang="en-US" altLang="en-US" sz="1300">
              <a:solidFill>
                <a:schemeClr val="bg1"/>
              </a:solidFill>
            </a:endParaRPr>
          </a:p>
        </p:txBody>
      </p:sp>
      <p:sp>
        <p:nvSpPr>
          <p:cNvPr id="26" name="Rectangle 25"/>
          <p:cNvSpPr/>
          <p:nvPr/>
        </p:nvSpPr>
        <p:spPr>
          <a:xfrm>
            <a:off x="506308" y="6395740"/>
            <a:ext cx="1563654" cy="261611"/>
          </a:xfrm>
          <a:prstGeom prst="rect">
            <a:avLst/>
          </a:prstGeom>
        </p:spPr>
        <p:txBody>
          <a:bodyPr wrap="none" lIns="91436" tIns="45719" rIns="91436" bIns="45719">
            <a:spAutoFit/>
          </a:bodyPr>
          <a:lstStyle/>
          <a:p>
            <a:pPr>
              <a:defRPr/>
            </a:pPr>
            <a:r>
              <a:rPr lang="en-US" sz="1100" dirty="0">
                <a:solidFill>
                  <a:schemeClr val="bg1"/>
                </a:solidFill>
              </a:rPr>
              <a:t>www.pjm.com | Public</a:t>
            </a:r>
          </a:p>
        </p:txBody>
      </p:sp>
    </p:spTree>
    <p:extLst>
      <p:ext uri="{BB962C8B-B14F-4D97-AF65-F5344CB8AC3E}">
        <p14:creationId xmlns:p14="http://schemas.microsoft.com/office/powerpoint/2010/main" val="338805697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Lst>
  <p:txStyles>
    <p:titleStyle>
      <a:lvl1pPr algn="r" rtl="0" eaLnBrk="1" fontAlgn="base" hangingPunct="1">
        <a:spcBef>
          <a:spcPct val="0"/>
        </a:spcBef>
        <a:spcAft>
          <a:spcPct val="0"/>
        </a:spcAft>
        <a:defRPr lang="en-US" altLang="en-US" sz="2800" dirty="0">
          <a:solidFill>
            <a:srgbClr val="454545"/>
          </a:solidFill>
          <a:latin typeface="+mj-lt"/>
          <a:ea typeface="+mj-ea"/>
          <a:cs typeface="+mj-cs"/>
        </a:defRPr>
      </a:lvl1pPr>
      <a:lvl2pPr algn="r" rtl="0" eaLnBrk="1" fontAlgn="base" hangingPunct="1">
        <a:spcBef>
          <a:spcPct val="0"/>
        </a:spcBef>
        <a:spcAft>
          <a:spcPct val="0"/>
        </a:spcAft>
        <a:defRPr sz="2800">
          <a:solidFill>
            <a:srgbClr val="454545"/>
          </a:solidFill>
          <a:latin typeface="Arial" charset="0"/>
        </a:defRPr>
      </a:lvl2pPr>
      <a:lvl3pPr algn="r" rtl="0" eaLnBrk="1" fontAlgn="base" hangingPunct="1">
        <a:spcBef>
          <a:spcPct val="0"/>
        </a:spcBef>
        <a:spcAft>
          <a:spcPct val="0"/>
        </a:spcAft>
        <a:defRPr sz="2800">
          <a:solidFill>
            <a:srgbClr val="454545"/>
          </a:solidFill>
          <a:latin typeface="Arial" charset="0"/>
        </a:defRPr>
      </a:lvl3pPr>
      <a:lvl4pPr algn="r" rtl="0" eaLnBrk="1" fontAlgn="base" hangingPunct="1">
        <a:spcBef>
          <a:spcPct val="0"/>
        </a:spcBef>
        <a:spcAft>
          <a:spcPct val="0"/>
        </a:spcAft>
        <a:defRPr sz="2800">
          <a:solidFill>
            <a:srgbClr val="454545"/>
          </a:solidFill>
          <a:latin typeface="Arial" charset="0"/>
        </a:defRPr>
      </a:lvl4pPr>
      <a:lvl5pPr algn="r" rtl="0" eaLnBrk="1" fontAlgn="base" hangingPunct="1">
        <a:spcBef>
          <a:spcPct val="0"/>
        </a:spcBef>
        <a:spcAft>
          <a:spcPct val="0"/>
        </a:spcAft>
        <a:defRPr sz="2800">
          <a:solidFill>
            <a:srgbClr val="454545"/>
          </a:solidFill>
          <a:latin typeface="Arial" charset="0"/>
        </a:defRPr>
      </a:lvl5pPr>
      <a:lvl6pPr marL="609468" algn="r" rtl="0" eaLnBrk="1" fontAlgn="base" hangingPunct="1">
        <a:spcBef>
          <a:spcPct val="0"/>
        </a:spcBef>
        <a:spcAft>
          <a:spcPct val="0"/>
        </a:spcAft>
        <a:defRPr sz="3700">
          <a:solidFill>
            <a:srgbClr val="454545"/>
          </a:solidFill>
          <a:latin typeface="Arial" charset="0"/>
        </a:defRPr>
      </a:lvl6pPr>
      <a:lvl7pPr marL="1218936" algn="r" rtl="0" eaLnBrk="1" fontAlgn="base" hangingPunct="1">
        <a:spcBef>
          <a:spcPct val="0"/>
        </a:spcBef>
        <a:spcAft>
          <a:spcPct val="0"/>
        </a:spcAft>
        <a:defRPr sz="3700">
          <a:solidFill>
            <a:srgbClr val="454545"/>
          </a:solidFill>
          <a:latin typeface="Arial" charset="0"/>
        </a:defRPr>
      </a:lvl7pPr>
      <a:lvl8pPr marL="1828404" algn="r" rtl="0" eaLnBrk="1" fontAlgn="base" hangingPunct="1">
        <a:spcBef>
          <a:spcPct val="0"/>
        </a:spcBef>
        <a:spcAft>
          <a:spcPct val="0"/>
        </a:spcAft>
        <a:defRPr sz="3700">
          <a:solidFill>
            <a:srgbClr val="454545"/>
          </a:solidFill>
          <a:latin typeface="Arial" charset="0"/>
        </a:defRPr>
      </a:lvl8pPr>
      <a:lvl9pPr marL="2437872" algn="r" rtl="0" eaLnBrk="1" fontAlgn="base" hangingPunct="1">
        <a:spcBef>
          <a:spcPct val="0"/>
        </a:spcBef>
        <a:spcAft>
          <a:spcPct val="0"/>
        </a:spcAft>
        <a:defRPr sz="3700">
          <a:solidFill>
            <a:srgbClr val="454545"/>
          </a:solidFill>
          <a:latin typeface="Arial" charset="0"/>
        </a:defRPr>
      </a:lvl9pPr>
    </p:titleStyle>
    <p:bodyStyle>
      <a:lvl1pPr marL="288925" indent="-288925" algn="l" rtl="0" eaLnBrk="1" fontAlgn="base" hangingPunct="1">
        <a:spcBef>
          <a:spcPts val="600"/>
        </a:spcBef>
        <a:spcAft>
          <a:spcPts val="1200"/>
        </a:spcAft>
        <a:buChar char="•"/>
        <a:defRPr lang="en-US" altLang="en-US" sz="2800" dirty="0">
          <a:solidFill>
            <a:schemeClr val="tx1"/>
          </a:solidFill>
          <a:latin typeface="+mj-lt"/>
          <a:ea typeface="+mn-ea"/>
          <a:cs typeface="+mn-cs"/>
        </a:defRPr>
      </a:lvl1pPr>
      <a:lvl2pPr marL="746125" indent="-322263" algn="l" rtl="0" eaLnBrk="1" fontAlgn="base" hangingPunct="1">
        <a:spcBef>
          <a:spcPts val="600"/>
        </a:spcBef>
        <a:spcAft>
          <a:spcPts val="1200"/>
        </a:spcAft>
        <a:buChar char="–"/>
        <a:tabLst/>
        <a:defRPr sz="2700">
          <a:solidFill>
            <a:schemeClr val="tx1"/>
          </a:solidFill>
          <a:latin typeface="+mn-lt"/>
        </a:defRPr>
      </a:lvl2pPr>
      <a:lvl3pPr marL="1258888" indent="-244475" algn="l" rtl="0" eaLnBrk="1" fontAlgn="base" hangingPunct="1">
        <a:spcBef>
          <a:spcPts val="600"/>
        </a:spcBef>
        <a:spcAft>
          <a:spcPts val="1200"/>
        </a:spcAft>
        <a:buFont typeface="Wingdings" panose="05000000000000000000" pitchFamily="2" charset="2"/>
        <a:buChar char="§"/>
        <a:defRPr sz="2400">
          <a:solidFill>
            <a:schemeClr val="tx1"/>
          </a:solidFill>
          <a:latin typeface="+mn-lt"/>
        </a:defRPr>
      </a:lvl3pPr>
      <a:lvl4pPr marL="1582738" indent="0" algn="l" rtl="0" eaLnBrk="1" fontAlgn="base" hangingPunct="1">
        <a:spcBef>
          <a:spcPts val="600"/>
        </a:spcBef>
        <a:spcAft>
          <a:spcPts val="1200"/>
        </a:spcAft>
        <a:buFont typeface="Courier New" panose="02070309020205020404" pitchFamily="49" charset="0"/>
        <a:buNone/>
        <a:defRPr sz="2000">
          <a:solidFill>
            <a:schemeClr val="tx1"/>
          </a:solidFill>
          <a:latin typeface="+mn-lt"/>
        </a:defRPr>
      </a:lvl4pPr>
      <a:lvl5pPr marL="2341563" indent="-247650" algn="l" defTabSz="914400" rtl="0" eaLnBrk="1" fontAlgn="base" hangingPunct="1">
        <a:spcBef>
          <a:spcPts val="600"/>
        </a:spcBef>
        <a:spcAft>
          <a:spcPts val="1200"/>
        </a:spcAft>
        <a:buFont typeface="Arial" panose="020B0604020202020204" pitchFamily="34" charset="0"/>
        <a:buChar char="•"/>
        <a:tabLst/>
        <a:defRPr sz="1900">
          <a:solidFill>
            <a:schemeClr val="tx1"/>
          </a:solidFill>
          <a:latin typeface="+mn-lt"/>
        </a:defRPr>
      </a:lvl5pPr>
      <a:lvl6pPr marL="3352073" indent="-304735" algn="l" rtl="0" eaLnBrk="1" fontAlgn="base" hangingPunct="1">
        <a:spcBef>
          <a:spcPct val="20000"/>
        </a:spcBef>
        <a:spcAft>
          <a:spcPct val="0"/>
        </a:spcAft>
        <a:buChar char="»"/>
        <a:defRPr sz="2100">
          <a:solidFill>
            <a:schemeClr val="tx1"/>
          </a:solidFill>
          <a:latin typeface="+mn-lt"/>
        </a:defRPr>
      </a:lvl6pPr>
      <a:lvl7pPr marL="3961541" indent="-304735" algn="l" rtl="0" eaLnBrk="1" fontAlgn="base" hangingPunct="1">
        <a:spcBef>
          <a:spcPct val="20000"/>
        </a:spcBef>
        <a:spcAft>
          <a:spcPct val="0"/>
        </a:spcAft>
        <a:buChar char="»"/>
        <a:defRPr sz="2100">
          <a:solidFill>
            <a:schemeClr val="tx1"/>
          </a:solidFill>
          <a:latin typeface="+mn-lt"/>
        </a:defRPr>
      </a:lvl7pPr>
      <a:lvl8pPr marL="4571009" indent="-304735" algn="l" rtl="0" eaLnBrk="1" fontAlgn="base" hangingPunct="1">
        <a:spcBef>
          <a:spcPct val="20000"/>
        </a:spcBef>
        <a:spcAft>
          <a:spcPct val="0"/>
        </a:spcAft>
        <a:buChar char="»"/>
        <a:defRPr sz="2100">
          <a:solidFill>
            <a:schemeClr val="tx1"/>
          </a:solidFill>
          <a:latin typeface="+mn-lt"/>
        </a:defRPr>
      </a:lvl8pPr>
      <a:lvl9pPr marL="5180477" indent="-304735" algn="l" rtl="0" eaLnBrk="1" fontAlgn="base" hangingPunct="1">
        <a:spcBef>
          <a:spcPct val="20000"/>
        </a:spcBef>
        <a:spcAft>
          <a:spcPct val="0"/>
        </a:spcAft>
        <a:buChar char="»"/>
        <a:defRPr sz="2100">
          <a:solidFill>
            <a:schemeClr val="tx1"/>
          </a:solidFill>
          <a:latin typeface="+mn-lt"/>
        </a:defRPr>
      </a:lvl9pPr>
    </p:bodyStyle>
    <p:otherStyle>
      <a:defPPr>
        <a:defRPr lang="en-US"/>
      </a:defPPr>
      <a:lvl1pPr marL="0" algn="l" defTabSz="1218936" rtl="0" eaLnBrk="1" latinLnBrk="0" hangingPunct="1">
        <a:defRPr sz="2400" kern="1200">
          <a:solidFill>
            <a:schemeClr val="tx1"/>
          </a:solidFill>
          <a:latin typeface="+mn-lt"/>
          <a:ea typeface="+mn-ea"/>
          <a:cs typeface="+mn-cs"/>
        </a:defRPr>
      </a:lvl1pPr>
      <a:lvl2pPr marL="609468" algn="l" defTabSz="1218936" rtl="0" eaLnBrk="1" latinLnBrk="0" hangingPunct="1">
        <a:defRPr sz="2400" kern="1200">
          <a:solidFill>
            <a:schemeClr val="tx1"/>
          </a:solidFill>
          <a:latin typeface="+mn-lt"/>
          <a:ea typeface="+mn-ea"/>
          <a:cs typeface="+mn-cs"/>
        </a:defRPr>
      </a:lvl2pPr>
      <a:lvl3pPr marL="1218936" algn="l" defTabSz="1218936" rtl="0" eaLnBrk="1" latinLnBrk="0" hangingPunct="1">
        <a:defRPr sz="2400" kern="1200">
          <a:solidFill>
            <a:schemeClr val="tx1"/>
          </a:solidFill>
          <a:latin typeface="+mn-lt"/>
          <a:ea typeface="+mn-ea"/>
          <a:cs typeface="+mn-cs"/>
        </a:defRPr>
      </a:lvl3pPr>
      <a:lvl4pPr marL="1828404" algn="l" defTabSz="1218936" rtl="0" eaLnBrk="1" latinLnBrk="0" hangingPunct="1">
        <a:defRPr sz="2400" kern="1200">
          <a:solidFill>
            <a:schemeClr val="tx1"/>
          </a:solidFill>
          <a:latin typeface="+mn-lt"/>
          <a:ea typeface="+mn-ea"/>
          <a:cs typeface="+mn-cs"/>
        </a:defRPr>
      </a:lvl4pPr>
      <a:lvl5pPr marL="2437872" algn="l" defTabSz="1218936" rtl="0" eaLnBrk="1" latinLnBrk="0" hangingPunct="1">
        <a:defRPr sz="2400" kern="1200">
          <a:solidFill>
            <a:schemeClr val="tx1"/>
          </a:solidFill>
          <a:latin typeface="+mn-lt"/>
          <a:ea typeface="+mn-ea"/>
          <a:cs typeface="+mn-cs"/>
        </a:defRPr>
      </a:lvl5pPr>
      <a:lvl6pPr marL="3047340" algn="l" defTabSz="1218936" rtl="0" eaLnBrk="1" latinLnBrk="0" hangingPunct="1">
        <a:defRPr sz="2400" kern="1200">
          <a:solidFill>
            <a:schemeClr val="tx1"/>
          </a:solidFill>
          <a:latin typeface="+mn-lt"/>
          <a:ea typeface="+mn-ea"/>
          <a:cs typeface="+mn-cs"/>
        </a:defRPr>
      </a:lvl6pPr>
      <a:lvl7pPr marL="3656808" algn="l" defTabSz="1218936" rtl="0" eaLnBrk="1" latinLnBrk="0" hangingPunct="1">
        <a:defRPr sz="2400" kern="1200">
          <a:solidFill>
            <a:schemeClr val="tx1"/>
          </a:solidFill>
          <a:latin typeface="+mn-lt"/>
          <a:ea typeface="+mn-ea"/>
          <a:cs typeface="+mn-cs"/>
        </a:defRPr>
      </a:lvl7pPr>
      <a:lvl8pPr marL="4266275" algn="l" defTabSz="1218936" rtl="0" eaLnBrk="1" latinLnBrk="0" hangingPunct="1">
        <a:defRPr sz="2400" kern="1200">
          <a:solidFill>
            <a:schemeClr val="tx1"/>
          </a:solidFill>
          <a:latin typeface="+mn-lt"/>
          <a:ea typeface="+mn-ea"/>
          <a:cs typeface="+mn-cs"/>
        </a:defRPr>
      </a:lvl8pPr>
      <a:lvl9pPr marL="4875744" algn="l" defTabSz="1218936"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a:t>PJM Backbone Transmission</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6299" b="13140"/>
          <a:stretch/>
        </p:blipFill>
        <p:spPr>
          <a:xfrm>
            <a:off x="2204142" y="920663"/>
            <a:ext cx="8835902" cy="523587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189" y="3851753"/>
            <a:ext cx="1992759" cy="2298527"/>
          </a:xfrm>
          <a:prstGeom prst="rect">
            <a:avLst/>
          </a:prstGeom>
          <a:ln w="38100">
            <a:solidFill>
              <a:schemeClr val="bg1"/>
            </a:solidFill>
          </a:ln>
        </p:spPr>
      </p:pic>
    </p:spTree>
    <p:extLst>
      <p:ext uri="{BB962C8B-B14F-4D97-AF65-F5344CB8AC3E}">
        <p14:creationId xmlns:p14="http://schemas.microsoft.com/office/powerpoint/2010/main" val="3188017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3CCF99-8043-FB20-977A-0412321818ED}"/>
              </a:ext>
            </a:extLst>
          </p:cNvPr>
          <p:cNvSpPr>
            <a:spLocks noGrp="1"/>
          </p:cNvSpPr>
          <p:nvPr>
            <p:ph type="title"/>
          </p:nvPr>
        </p:nvSpPr>
        <p:spPr/>
        <p:txBody>
          <a:bodyPr/>
          <a:lstStyle/>
          <a:p>
            <a:r>
              <a:rPr lang="en-US" altLang="en-US" dirty="0"/>
              <a:t>Electricity Demand Growth</a:t>
            </a:r>
            <a:endParaRPr lang="en-US" dirty="0"/>
          </a:p>
        </p:txBody>
      </p:sp>
      <p:pic>
        <p:nvPicPr>
          <p:cNvPr id="3" name="Graphic 2">
            <a:extLst>
              <a:ext uri="{FF2B5EF4-FFF2-40B4-BE49-F238E27FC236}">
                <a16:creationId xmlns:a16="http://schemas.microsoft.com/office/drawing/2014/main" id="{B8A3A4FE-9A30-D422-A9C8-D7A97BD7A5A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76259" y="965526"/>
            <a:ext cx="11315700" cy="5123498"/>
          </a:xfrm>
          <a:prstGeom prst="rect">
            <a:avLst/>
          </a:prstGeom>
        </p:spPr>
      </p:pic>
    </p:spTree>
    <p:extLst>
      <p:ext uri="{BB962C8B-B14F-4D97-AF65-F5344CB8AC3E}">
        <p14:creationId xmlns:p14="http://schemas.microsoft.com/office/powerpoint/2010/main" val="632455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Optimizing Regional Transmission Infrastructure Investment</a:t>
            </a:r>
            <a:endParaRPr lang="en-US" dirty="0"/>
          </a:p>
        </p:txBody>
      </p:sp>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1180320" y="1546169"/>
            <a:ext cx="8655703" cy="5159430"/>
          </a:xfrm>
          <a:prstGeom prst="rect">
            <a:avLst/>
          </a:prstGeom>
        </p:spPr>
      </p:pic>
    </p:spTree>
    <p:extLst>
      <p:ext uri="{BB962C8B-B14F-4D97-AF65-F5344CB8AC3E}">
        <p14:creationId xmlns:p14="http://schemas.microsoft.com/office/powerpoint/2010/main" val="1773285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5EEB3-8CD3-A8B9-F311-44CAD21F6146}"/>
              </a:ext>
            </a:extLst>
          </p:cNvPr>
          <p:cNvSpPr>
            <a:spLocks noGrp="1"/>
          </p:cNvSpPr>
          <p:nvPr>
            <p:ph type="title"/>
          </p:nvPr>
        </p:nvSpPr>
        <p:spPr>
          <a:xfrm>
            <a:off x="531813" y="319414"/>
            <a:ext cx="11204575" cy="472749"/>
          </a:xfrm>
        </p:spPr>
        <p:txBody>
          <a:bodyPr/>
          <a:lstStyle/>
          <a:p>
            <a:r>
              <a:rPr lang="en-US" altLang="en-US" dirty="0"/>
              <a:t>New Generation Projects Seek To Connect </a:t>
            </a:r>
            <a:br>
              <a:rPr lang="en-US" altLang="en-US" dirty="0"/>
            </a:br>
            <a:r>
              <a:rPr lang="en-US" altLang="en-US" dirty="0"/>
              <a:t>Under PJM’s Reformed Process</a:t>
            </a:r>
            <a:endParaRPr lang="en-US" dirty="0"/>
          </a:p>
        </p:txBody>
      </p:sp>
      <p:pic>
        <p:nvPicPr>
          <p:cNvPr id="6" name="Graphic 5">
            <a:extLst>
              <a:ext uri="{FF2B5EF4-FFF2-40B4-BE49-F238E27FC236}">
                <a16:creationId xmlns:a16="http://schemas.microsoft.com/office/drawing/2014/main" id="{31E599B4-10A1-724A-2098-1C07FACC096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83896" y="1346915"/>
            <a:ext cx="11352372" cy="4552474"/>
          </a:xfrm>
          <a:prstGeom prst="rect">
            <a:avLst/>
          </a:prstGeom>
        </p:spPr>
      </p:pic>
    </p:spTree>
    <p:extLst>
      <p:ext uri="{BB962C8B-B14F-4D97-AF65-F5344CB8AC3E}">
        <p14:creationId xmlns:p14="http://schemas.microsoft.com/office/powerpoint/2010/main" val="3177476541"/>
      </p:ext>
    </p:extLst>
  </p:cSld>
  <p:clrMapOvr>
    <a:masterClrMapping/>
  </p:clrMapOvr>
</p:sld>
</file>

<file path=ppt/theme/theme1.xml><?xml version="1.0" encoding="utf-8"?>
<a:theme xmlns:a="http://schemas.openxmlformats.org/drawingml/2006/main" name="Public">
  <a:themeElements>
    <a:clrScheme name="PJM_Colorss">
      <a:dk1>
        <a:sysClr val="windowText" lastClr="000000"/>
      </a:dk1>
      <a:lt1>
        <a:srgbClr val="FFFFFF"/>
      </a:lt1>
      <a:dk2>
        <a:srgbClr val="000000"/>
      </a:dk2>
      <a:lt2>
        <a:srgbClr val="EEECE1"/>
      </a:lt2>
      <a:accent1>
        <a:srgbClr val="013366"/>
      </a:accent1>
      <a:accent2>
        <a:srgbClr val="99CC00"/>
      </a:accent2>
      <a:accent3>
        <a:srgbClr val="00B0F0"/>
      </a:accent3>
      <a:accent4>
        <a:srgbClr val="FF9900"/>
      </a:accent4>
      <a:accent5>
        <a:srgbClr val="808080"/>
      </a:accent5>
      <a:accent6>
        <a:srgbClr val="E70588"/>
      </a:accent6>
      <a:hlink>
        <a:srgbClr val="0000FF"/>
      </a:hlink>
      <a:folHlink>
        <a:srgbClr val="80008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ublic" id="{94D79A33-94B8-4BB5-B044-B97C87276B28}" vid="{4B7E3686-F852-4859-B8B0-7610961C2F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7199</TotalTime>
  <Words>707</Words>
  <Application>Microsoft Office PowerPoint</Application>
  <PresentationFormat>Widescreen</PresentationFormat>
  <Paragraphs>54</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Courier New</vt:lpstr>
      <vt:lpstr>Wingdings</vt:lpstr>
      <vt:lpstr>Public</vt:lpstr>
      <vt:lpstr>PJM Backbone Transmission</vt:lpstr>
      <vt:lpstr>Electricity Demand Growth</vt:lpstr>
      <vt:lpstr>Optimizing Regional Transmission Infrastructure Investment</vt:lpstr>
      <vt:lpstr>New Generation Projects Seek To Connect  Under PJM’s Reformed Process</vt:lpstr>
    </vt:vector>
  </TitlesOfParts>
  <Company>PJM Interconnection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PJM General Slides</dc:title>
  <dc:creator>Lee, Lori Murphy</dc:creator>
  <cp:lastModifiedBy>Stanek, Jason</cp:lastModifiedBy>
  <cp:revision>158</cp:revision>
  <cp:lastPrinted>2022-10-31T19:20:08Z</cp:lastPrinted>
  <dcterms:created xsi:type="dcterms:W3CDTF">2021-03-26T19:49:39Z</dcterms:created>
  <dcterms:modified xsi:type="dcterms:W3CDTF">2026-05-29T16:45:29Z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b37be2d-9a50-473d-b372-9d2e4491f364_Enabled">
    <vt:lpwstr>true</vt:lpwstr>
  </property>
  <property fmtid="{D5CDD505-2E9C-101B-9397-08002B2CF9AE}" pid="3" name="MSIP_Label_4b37be2d-9a50-473d-b372-9d2e4491f364_SetDate">
    <vt:lpwstr>2026-01-11T17:37:40Z</vt:lpwstr>
  </property>
  <property fmtid="{D5CDD505-2E9C-101B-9397-08002B2CF9AE}" pid="4" name="MSIP_Label_4b37be2d-9a50-473d-b372-9d2e4491f364_Method">
    <vt:lpwstr>Standard</vt:lpwstr>
  </property>
  <property fmtid="{D5CDD505-2E9C-101B-9397-08002B2CF9AE}" pid="5" name="MSIP_Label_4b37be2d-9a50-473d-b372-9d2e4491f364_Name">
    <vt:lpwstr>Confidential - PJM Personnel Only</vt:lpwstr>
  </property>
  <property fmtid="{D5CDD505-2E9C-101B-9397-08002B2CF9AE}" pid="6" name="MSIP_Label_4b37be2d-9a50-473d-b372-9d2e4491f364_SiteId">
    <vt:lpwstr>2ca508d6-9abf-4628-bb63-2a491e2be6f9</vt:lpwstr>
  </property>
  <property fmtid="{D5CDD505-2E9C-101B-9397-08002B2CF9AE}" pid="7" name="MSIP_Label_4b37be2d-9a50-473d-b372-9d2e4491f364_ActionId">
    <vt:lpwstr>dedf7185-de37-49f9-adb9-5901b43ca292</vt:lpwstr>
  </property>
  <property fmtid="{D5CDD505-2E9C-101B-9397-08002B2CF9AE}" pid="8" name="MSIP_Label_4b37be2d-9a50-473d-b372-9d2e4491f364_ContentBits">
    <vt:lpwstr>0</vt:lpwstr>
  </property>
  <property fmtid="{D5CDD505-2E9C-101B-9397-08002B2CF9AE}" pid="9" name="MSIP_Label_4b37be2d-9a50-473d-b372-9d2e4491f364_Tag">
    <vt:lpwstr>10, 3, 0, 1</vt:lpwstr>
  </property>
</Properties>
</file>